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Open Sans Bold" charset="1" panose="00000000000000000000"/>
      <p:regular r:id="rId21"/>
    </p:embeddedFont>
    <p:embeddedFont>
      <p:font typeface="Source Sans Pro Bold" charset="1" panose="020B0703030403020204"/>
      <p:regular r:id="rId22"/>
    </p:embeddedFont>
    <p:embeddedFont>
      <p:font typeface="Open Sans" charset="1" panose="00000000000000000000"/>
      <p:regular r:id="rId23"/>
    </p:embeddedFont>
    <p:embeddedFont>
      <p:font typeface="Assistant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VAGZEKYjMTg.mp4" Type="http://schemas.openxmlformats.org/officeDocument/2006/relationships/video"/><Relationship Id="rId4" Target="../media/VAGZEKYjMTg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VAGZEKOSKZY.mp4" Type="http://schemas.openxmlformats.org/officeDocument/2006/relationships/video"/><Relationship Id="rId4" Target="../media/VAGZEKOSKZY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46849" y="-754555"/>
            <a:ext cx="11434572" cy="1143452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2230" t="0" r="0" b="0"/>
              </a:stretch>
            </a:blipFill>
            <a:ln w="38100" cap="sq">
              <a:solidFill>
                <a:srgbClr val="3275C5"/>
              </a:solidFill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065141" y="8217105"/>
            <a:ext cx="7009358" cy="1398154"/>
            <a:chOff x="0" y="0"/>
            <a:chExt cx="9345810" cy="186420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345810" cy="1546271"/>
              <a:chOff x="0" y="0"/>
              <a:chExt cx="1250766" cy="20694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8844" y="0"/>
                <a:ext cx="1213078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213078">
                    <a:moveTo>
                      <a:pt x="218760" y="0"/>
                    </a:moveTo>
                    <a:lnTo>
                      <a:pt x="1197518" y="0"/>
                    </a:lnTo>
                    <a:cubicBezTo>
                      <a:pt x="1203332" y="0"/>
                      <a:pt x="1208579" y="3488"/>
                      <a:pt x="1210829" y="8850"/>
                    </a:cubicBezTo>
                    <a:cubicBezTo>
                      <a:pt x="1213078" y="14212"/>
                      <a:pt x="1211891" y="20399"/>
                      <a:pt x="1207817" y="24548"/>
                    </a:cubicBezTo>
                    <a:lnTo>
                      <a:pt x="1052827" y="182392"/>
                    </a:lnTo>
                    <a:cubicBezTo>
                      <a:pt x="1037408" y="198094"/>
                      <a:pt x="1016325" y="206940"/>
                      <a:pt x="994318" y="206940"/>
                    </a:cubicBezTo>
                    <a:lnTo>
                      <a:pt x="15560" y="206940"/>
                    </a:lnTo>
                    <a:cubicBezTo>
                      <a:pt x="9746" y="206940"/>
                      <a:pt x="4499" y="203452"/>
                      <a:pt x="2249" y="198090"/>
                    </a:cubicBezTo>
                    <a:cubicBezTo>
                      <a:pt x="0" y="192728"/>
                      <a:pt x="1187" y="186541"/>
                      <a:pt x="5261" y="182392"/>
                    </a:cubicBezTo>
                    <a:lnTo>
                      <a:pt x="160251" y="24548"/>
                    </a:lnTo>
                    <a:cubicBezTo>
                      <a:pt x="175670" y="8846"/>
                      <a:pt x="196753" y="0"/>
                      <a:pt x="218760" y="0"/>
                    </a:cubicBezTo>
                    <a:close/>
                  </a:path>
                </a:pathLst>
              </a:custGeom>
              <a:solidFill>
                <a:srgbClr val="3275C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4451974" y="1170495"/>
              <a:ext cx="4192850" cy="693710"/>
              <a:chOff x="0" y="0"/>
              <a:chExt cx="1250766" cy="20694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22107" y="0"/>
                <a:ext cx="1206553" cy="206940"/>
              </a:xfrm>
              <a:custGeom>
                <a:avLst/>
                <a:gdLst/>
                <a:ahLst/>
                <a:cxnLst/>
                <a:rect r="r" b="b" t="t" l="l"/>
                <a:pathLst>
                  <a:path h="206940" w="1206553">
                    <a:moveTo>
                      <a:pt x="221454" y="0"/>
                    </a:moveTo>
                    <a:lnTo>
                      <a:pt x="1188298" y="0"/>
                    </a:lnTo>
                    <a:cubicBezTo>
                      <a:pt x="1195119" y="0"/>
                      <a:pt x="1201274" y="4093"/>
                      <a:pt x="1203913" y="10382"/>
                    </a:cubicBezTo>
                    <a:cubicBezTo>
                      <a:pt x="1206552" y="16672"/>
                      <a:pt x="1205160" y="23932"/>
                      <a:pt x="1200381" y="28799"/>
                    </a:cubicBezTo>
                    <a:lnTo>
                      <a:pt x="1053737" y="178141"/>
                    </a:lnTo>
                    <a:cubicBezTo>
                      <a:pt x="1035649" y="196563"/>
                      <a:pt x="1010915" y="206940"/>
                      <a:pt x="985098" y="206940"/>
                    </a:cubicBezTo>
                    <a:lnTo>
                      <a:pt x="18254" y="206940"/>
                    </a:lnTo>
                    <a:cubicBezTo>
                      <a:pt x="11433" y="206940"/>
                      <a:pt x="5278" y="202848"/>
                      <a:pt x="2639" y="196558"/>
                    </a:cubicBezTo>
                    <a:cubicBezTo>
                      <a:pt x="0" y="190268"/>
                      <a:pt x="1392" y="183008"/>
                      <a:pt x="6171" y="178141"/>
                    </a:cubicBezTo>
                    <a:lnTo>
                      <a:pt x="152815" y="28799"/>
                    </a:lnTo>
                    <a:cubicBezTo>
                      <a:pt x="170903" y="10377"/>
                      <a:pt x="195637" y="0"/>
                      <a:pt x="221454" y="0"/>
                    </a:cubicBezTo>
                    <a:close/>
                  </a:path>
                </a:pathLst>
              </a:custGeom>
              <a:solidFill>
                <a:srgbClr val="64CAF4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101600" y="19050"/>
                <a:ext cx="1047566" cy="1878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93"/>
                  </a:lnSpc>
                </a:pPr>
              </a:p>
            </p:txBody>
          </p:sp>
        </p:grpSp>
      </p:grpSp>
      <p:sp>
        <p:nvSpPr>
          <p:cNvPr name="TextBox 11" id="11"/>
          <p:cNvSpPr txBox="true"/>
          <p:nvPr/>
        </p:nvSpPr>
        <p:spPr>
          <a:xfrm rot="0">
            <a:off x="733400" y="4438472"/>
            <a:ext cx="10031757" cy="211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b="true" sz="6100">
                <a:solidFill>
                  <a:srgbClr val="3275C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BÀI TẬP LỚN </a:t>
            </a:r>
          </a:p>
          <a:p>
            <a:pPr algn="ctr">
              <a:lnSpc>
                <a:spcPts val="8540"/>
              </a:lnSpc>
            </a:pPr>
            <a:r>
              <a:rPr lang="en-US" b="true" sz="6100">
                <a:solidFill>
                  <a:srgbClr val="3275C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 XỬ LÝ - VI ĐIỀU KHIỂN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52510" y="597984"/>
            <a:ext cx="952381" cy="971352"/>
          </a:xfrm>
          <a:custGeom>
            <a:avLst/>
            <a:gdLst/>
            <a:ahLst/>
            <a:cxnLst/>
            <a:rect r="r" b="b" t="t" l="l"/>
            <a:pathLst>
              <a:path h="971352" w="952381">
                <a:moveTo>
                  <a:pt x="0" y="0"/>
                </a:moveTo>
                <a:lnTo>
                  <a:pt x="952380" y="0"/>
                </a:lnTo>
                <a:lnTo>
                  <a:pt x="952380" y="971353"/>
                </a:lnTo>
                <a:lnTo>
                  <a:pt x="0" y="97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33400" y="540834"/>
            <a:ext cx="9041676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D0F6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ĐẠI HỌC QUỐC GIA THÀNH PHỐ HỒ CHÍ MINH</a:t>
            </a:r>
          </a:p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D0F6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TRƯỜNG ĐẠI HỌC BÁCH KHOA</a:t>
            </a:r>
          </a:p>
          <a:p>
            <a:pPr algn="ctr">
              <a:lnSpc>
                <a:spcPts val="35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998278" y="2784419"/>
            <a:ext cx="7721756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>
                <a:solidFill>
                  <a:srgbClr val="0B409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BÁO CÁO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7312482"/>
            <a:ext cx="4261842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B409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GVHD:  Lê Trọng Nhân</a:t>
            </a:r>
          </a:p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0B409C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            Cao  Tiến Đạt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3009" y="3895971"/>
            <a:ext cx="6136323" cy="3428114"/>
          </a:xfrm>
          <a:custGeom>
            <a:avLst/>
            <a:gdLst/>
            <a:ahLst/>
            <a:cxnLst/>
            <a:rect r="r" b="b" t="t" l="l"/>
            <a:pathLst>
              <a:path h="3428114" w="6136323">
                <a:moveTo>
                  <a:pt x="0" y="0"/>
                </a:moveTo>
                <a:lnTo>
                  <a:pt x="6136323" y="0"/>
                </a:lnTo>
                <a:lnTo>
                  <a:pt x="6136323" y="3428113"/>
                </a:lnTo>
                <a:lnTo>
                  <a:pt x="0" y="3428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26873" y="2617545"/>
            <a:ext cx="7763786" cy="5418475"/>
          </a:xfrm>
          <a:custGeom>
            <a:avLst/>
            <a:gdLst/>
            <a:ahLst/>
            <a:cxnLst/>
            <a:rect r="r" b="b" t="t" l="l"/>
            <a:pathLst>
              <a:path h="5418475" w="7763786">
                <a:moveTo>
                  <a:pt x="0" y="0"/>
                </a:moveTo>
                <a:lnTo>
                  <a:pt x="7763785" y="0"/>
                </a:lnTo>
                <a:lnTo>
                  <a:pt x="7763785" y="5418476"/>
                </a:lnTo>
                <a:lnTo>
                  <a:pt x="0" y="5418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82015" y="1057275"/>
            <a:ext cx="4123971" cy="67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0"/>
              </a:lnSpc>
              <a:spcBef>
                <a:spcPct val="0"/>
              </a:spcBef>
            </a:pPr>
            <a:r>
              <a:rPr lang="en-US" b="true" sz="4699">
                <a:solidFill>
                  <a:srgbClr val="124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UART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96617" y="8548271"/>
            <a:ext cx="5456873" cy="244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3"/>
              </a:lnSpc>
              <a:spcBef>
                <a:spcPct val="0"/>
              </a:spcBef>
            </a:pPr>
            <a:r>
              <a:rPr lang="en-US" b="true" sz="1763">
                <a:solidFill>
                  <a:srgbClr val="124A87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CẤU TRÚC GÓI TIN 8 BITS VÀ 9 BITS QUA GIAO TIẾP UART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63879" y="8548271"/>
            <a:ext cx="1557218" cy="244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93"/>
              </a:lnSpc>
              <a:spcBef>
                <a:spcPct val="0"/>
              </a:spcBef>
            </a:pPr>
            <a:r>
              <a:rPr lang="en-US" b="true" sz="1763">
                <a:solidFill>
                  <a:srgbClr val="124A87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GIAO TIẾP UART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61783">
            <a:off x="-2150393" y="-1597808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16117">
            <a:off x="14754144" y="7087147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46861" y="3248410"/>
            <a:ext cx="11892749" cy="3620039"/>
            <a:chOff x="0" y="0"/>
            <a:chExt cx="1282840" cy="3904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840" cy="390484"/>
            </a:xfrm>
            <a:custGeom>
              <a:avLst/>
              <a:gdLst/>
              <a:ahLst/>
              <a:cxnLst/>
              <a:rect r="r" b="b" t="t" l="l"/>
              <a:pathLst>
                <a:path h="390484" w="1282840">
                  <a:moveTo>
                    <a:pt x="0" y="0"/>
                  </a:moveTo>
                  <a:lnTo>
                    <a:pt x="1079640" y="0"/>
                  </a:lnTo>
                  <a:lnTo>
                    <a:pt x="1282840" y="195242"/>
                  </a:lnTo>
                  <a:lnTo>
                    <a:pt x="1079640" y="390484"/>
                  </a:lnTo>
                  <a:lnTo>
                    <a:pt x="0" y="390484"/>
                  </a:lnTo>
                  <a:lnTo>
                    <a:pt x="203200" y="195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77800" y="-123825"/>
              <a:ext cx="1028840" cy="514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9379"/>
                </a:lnSpc>
              </a:pPr>
              <a:r>
                <a:rPr lang="en-US" sz="6699" b="tru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Phần cứng sử dụng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8700" y="2445385"/>
            <a:ext cx="5530861" cy="4076240"/>
          </a:xfrm>
          <a:custGeom>
            <a:avLst/>
            <a:gdLst/>
            <a:ahLst/>
            <a:cxnLst/>
            <a:rect r="r" b="b" t="t" l="l"/>
            <a:pathLst>
              <a:path h="4076240" w="5530861">
                <a:moveTo>
                  <a:pt x="0" y="0"/>
                </a:moveTo>
                <a:lnTo>
                  <a:pt x="5530861" y="0"/>
                </a:lnTo>
                <a:lnTo>
                  <a:pt x="5530861" y="4076240"/>
                </a:lnTo>
                <a:lnTo>
                  <a:pt x="0" y="4076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40" t="-18088" r="0" b="-2104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96179" y="1047750"/>
            <a:ext cx="4086463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</a:pPr>
            <a:r>
              <a:rPr lang="en-US" b="true" sz="3999">
                <a:solidFill>
                  <a:srgbClr val="124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BOARD </a:t>
            </a:r>
          </a:p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b="true" sz="3999">
                <a:solidFill>
                  <a:srgbClr val="124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NUCLEO-F103RB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326275" y="5749764"/>
            <a:ext cx="4817725" cy="4086737"/>
          </a:xfrm>
          <a:custGeom>
            <a:avLst/>
            <a:gdLst/>
            <a:ahLst/>
            <a:cxnLst/>
            <a:rect r="r" b="b" t="t" l="l"/>
            <a:pathLst>
              <a:path h="4086737" w="4817725">
                <a:moveTo>
                  <a:pt x="0" y="0"/>
                </a:moveTo>
                <a:lnTo>
                  <a:pt x="4817725" y="0"/>
                </a:lnTo>
                <a:lnTo>
                  <a:pt x="4817725" y="4086736"/>
                </a:lnTo>
                <a:lnTo>
                  <a:pt x="0" y="408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724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429399" y="2445385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22656" y="8467004"/>
            <a:ext cx="8379619" cy="39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3"/>
              </a:lnSpc>
              <a:spcBef>
                <a:spcPct val="0"/>
              </a:spcBef>
            </a:pPr>
            <a:r>
              <a:rPr lang="en-US" b="true" sz="2763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CP2102 USB TO TTL UART SERIAL CONVERTER MODULE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61783">
            <a:off x="-1971637" y="-1913088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4612" y="1400133"/>
            <a:ext cx="6182991" cy="3163251"/>
          </a:xfrm>
          <a:custGeom>
            <a:avLst/>
            <a:gdLst/>
            <a:ahLst/>
            <a:cxnLst/>
            <a:rect r="r" b="b" t="t" l="l"/>
            <a:pathLst>
              <a:path h="3163251" w="6182991">
                <a:moveTo>
                  <a:pt x="0" y="0"/>
                </a:moveTo>
                <a:lnTo>
                  <a:pt x="6182991" y="0"/>
                </a:lnTo>
                <a:lnTo>
                  <a:pt x="6182991" y="3163252"/>
                </a:lnTo>
                <a:lnTo>
                  <a:pt x="0" y="3163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454" r="0" b="-450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32647" y="2825986"/>
            <a:ext cx="5264996" cy="5813587"/>
          </a:xfrm>
          <a:custGeom>
            <a:avLst/>
            <a:gdLst/>
            <a:ahLst/>
            <a:cxnLst/>
            <a:rect r="r" b="b" t="t" l="l"/>
            <a:pathLst>
              <a:path h="5813587" w="5264996">
                <a:moveTo>
                  <a:pt x="0" y="0"/>
                </a:moveTo>
                <a:lnTo>
                  <a:pt x="5264996" y="0"/>
                </a:lnTo>
                <a:lnTo>
                  <a:pt x="5264996" y="5813588"/>
                </a:lnTo>
                <a:lnTo>
                  <a:pt x="0" y="5813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149" t="-51734" r="-23002" b="-2716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46970" y="4563385"/>
            <a:ext cx="5718274" cy="3009242"/>
          </a:xfrm>
          <a:custGeom>
            <a:avLst/>
            <a:gdLst/>
            <a:ahLst/>
            <a:cxnLst/>
            <a:rect r="r" b="b" t="t" l="l"/>
            <a:pathLst>
              <a:path h="3009242" w="5718274">
                <a:moveTo>
                  <a:pt x="0" y="0"/>
                </a:moveTo>
                <a:lnTo>
                  <a:pt x="5718275" y="0"/>
                </a:lnTo>
                <a:lnTo>
                  <a:pt x="5718275" y="3009242"/>
                </a:lnTo>
                <a:lnTo>
                  <a:pt x="0" y="3009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54039" y="1666476"/>
            <a:ext cx="4836337" cy="115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b="true" sz="3999">
                <a:solidFill>
                  <a:srgbClr val="124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ĐÈN GIAO THÔNG VÀ NÚT BẤM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1635" y="8658624"/>
            <a:ext cx="4836337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b="true" sz="3999">
                <a:solidFill>
                  <a:srgbClr val="124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MODULE LCD I2C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3085" y="1028700"/>
            <a:ext cx="1464183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81091" y="222620"/>
            <a:ext cx="4123971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b="true" sz="3999">
                <a:solidFill>
                  <a:srgbClr val="124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VIDEO 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31232" y="1028700"/>
            <a:ext cx="4625536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47750"/>
            <a:ext cx="5644872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VIDEO DEMO USING UART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61783">
            <a:off x="-2324260" y="-1771674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2124977" y="2819400"/>
          <a:ext cx="14038046" cy="4648200"/>
        </p:xfrm>
        <a:graphic>
          <a:graphicData uri="http://schemas.openxmlformats.org/drawingml/2006/table">
            <a:tbl>
              <a:tblPr/>
              <a:tblGrid>
                <a:gridCol w="1473432"/>
                <a:gridCol w="8708536"/>
                <a:gridCol w="3856077"/>
              </a:tblGrid>
              <a:tr h="1162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B409C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STT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B409C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Họ và tên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 b="true">
                          <a:solidFill>
                            <a:srgbClr val="0B409C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MSSV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2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Nguyễn Duy Bách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2210185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2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Đặng Quốc 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2210002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2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Nguyễn Phúc 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2210022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6931422" y="952500"/>
            <a:ext cx="442515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0D0F6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Thành viên nhóm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7616117">
            <a:off x="15287663" y="7811592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02829" y="7921887"/>
            <a:ext cx="15882342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b="true" sz="3999">
                <a:solidFill>
                  <a:srgbClr val="5D8B31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LINK GITHUB:</a:t>
            </a:r>
            <a:r>
              <a:rPr lang="en-US" b="true" sz="3999">
                <a:solidFill>
                  <a:srgbClr val="000000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 </a:t>
            </a:r>
            <a:r>
              <a:rPr lang="en-US" b="true" sz="3999">
                <a:solidFill>
                  <a:srgbClr val="E54738"/>
                </a:solidFill>
                <a:latin typeface="Assistant Bold"/>
                <a:ea typeface="Assistant Bold"/>
                <a:cs typeface="Assistant Bold"/>
                <a:sym typeface="Assistant Bold"/>
              </a:rPr>
              <a:t>HTTPS://GITHUB.COM/BACHBEASTCE/PROJECT_VXL_241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61783">
            <a:off x="-2150393" y="-1597808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16117">
            <a:off x="14754144" y="7087147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48390" y="3248410"/>
            <a:ext cx="10991221" cy="3394657"/>
            <a:chOff x="0" y="0"/>
            <a:chExt cx="1185594" cy="3661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5594" cy="366173"/>
            </a:xfrm>
            <a:custGeom>
              <a:avLst/>
              <a:gdLst/>
              <a:ahLst/>
              <a:cxnLst/>
              <a:rect r="r" b="b" t="t" l="l"/>
              <a:pathLst>
                <a:path h="366173" w="1185594">
                  <a:moveTo>
                    <a:pt x="0" y="0"/>
                  </a:moveTo>
                  <a:lnTo>
                    <a:pt x="982394" y="0"/>
                  </a:lnTo>
                  <a:lnTo>
                    <a:pt x="1185594" y="183086"/>
                  </a:lnTo>
                  <a:lnTo>
                    <a:pt x="982394" y="366173"/>
                  </a:lnTo>
                  <a:lnTo>
                    <a:pt x="0" y="366173"/>
                  </a:lnTo>
                  <a:lnTo>
                    <a:pt x="203200" y="183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77800" y="-104775"/>
              <a:ext cx="931594" cy="4709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8399"/>
                </a:lnSpc>
              </a:pPr>
              <a:r>
                <a:rPr lang="en-US" sz="5999" b="tru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     Giới thiệu đề tài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56603" y="1331959"/>
            <a:ext cx="405649" cy="4056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316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305127" y="1331959"/>
            <a:ext cx="405649" cy="4056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B409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853651" y="1331959"/>
            <a:ext cx="405649" cy="40564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true" rot="-1398288">
            <a:off x="-1496262" y="7656208"/>
            <a:ext cx="10087321" cy="4875539"/>
          </a:xfrm>
          <a:custGeom>
            <a:avLst/>
            <a:gdLst/>
            <a:ahLst/>
            <a:cxnLst/>
            <a:rect r="r" b="b" t="t" l="l"/>
            <a:pathLst>
              <a:path h="4875539" w="10087321">
                <a:moveTo>
                  <a:pt x="0" y="4875538"/>
                </a:moveTo>
                <a:lnTo>
                  <a:pt x="10087322" y="4875538"/>
                </a:lnTo>
                <a:lnTo>
                  <a:pt x="10087322" y="0"/>
                </a:lnTo>
                <a:lnTo>
                  <a:pt x="0" y="0"/>
                </a:lnTo>
                <a:lnTo>
                  <a:pt x="0" y="4875538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2259208"/>
            <a:ext cx="18288000" cy="5513918"/>
            <a:chOff x="0" y="0"/>
            <a:chExt cx="2833290" cy="854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33290" cy="854250"/>
            </a:xfrm>
            <a:custGeom>
              <a:avLst/>
              <a:gdLst/>
              <a:ahLst/>
              <a:cxnLst/>
              <a:rect r="r" b="b" t="t" l="l"/>
              <a:pathLst>
                <a:path h="854250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854250"/>
                  </a:lnTo>
                  <a:lnTo>
                    <a:pt x="0" y="854250"/>
                  </a:lnTo>
                  <a:close/>
                </a:path>
              </a:pathLst>
            </a:custGeom>
            <a:blipFill>
              <a:blip r:embed="rId4"/>
              <a:stretch>
                <a:fillRect l="0" t="-60694" r="0" b="-60694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1644214" y="6662528"/>
            <a:ext cx="10927996" cy="2221197"/>
            <a:chOff x="0" y="0"/>
            <a:chExt cx="1945976" cy="3955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45976" cy="395534"/>
            </a:xfrm>
            <a:custGeom>
              <a:avLst/>
              <a:gdLst/>
              <a:ahLst/>
              <a:cxnLst/>
              <a:rect r="r" b="b" t="t" l="l"/>
              <a:pathLst>
                <a:path h="395534" w="1945976">
                  <a:moveTo>
                    <a:pt x="1742776" y="0"/>
                  </a:moveTo>
                  <a:cubicBezTo>
                    <a:pt x="1855000" y="0"/>
                    <a:pt x="1945976" y="88543"/>
                    <a:pt x="1945976" y="197767"/>
                  </a:cubicBezTo>
                  <a:cubicBezTo>
                    <a:pt x="1945976" y="306991"/>
                    <a:pt x="1855000" y="395534"/>
                    <a:pt x="1742776" y="395534"/>
                  </a:cubicBezTo>
                  <a:lnTo>
                    <a:pt x="203200" y="395534"/>
                  </a:lnTo>
                  <a:cubicBezTo>
                    <a:pt x="90976" y="395534"/>
                    <a:pt x="0" y="306991"/>
                    <a:pt x="0" y="197767"/>
                  </a:cubicBezTo>
                  <a:cubicBezTo>
                    <a:pt x="0" y="8854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0316B"/>
            </a:solidFill>
            <a:ln w="142875" cap="sq">
              <a:solidFill>
                <a:srgbClr val="F2F7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945976" cy="443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1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6078" y="7163526"/>
            <a:ext cx="7843092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0"/>
              </a:lnSpc>
            </a:pPr>
            <a:r>
              <a:rPr lang="en-US" b="true" sz="4500" spc="225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HỆ THỐNG ĐÈN </a:t>
            </a:r>
          </a:p>
          <a:p>
            <a:pPr algn="ctr" marL="0" indent="0" lvl="0">
              <a:lnSpc>
                <a:spcPts val="4950"/>
              </a:lnSpc>
            </a:pPr>
            <a:r>
              <a:rPr lang="en-US" b="true" sz="4500" spc="225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GIAO THÔNG NHIỀU CHẾ ĐỘ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02783" y="4420667"/>
            <a:ext cx="1281730" cy="1223470"/>
          </a:xfrm>
          <a:custGeom>
            <a:avLst/>
            <a:gdLst/>
            <a:ahLst/>
            <a:cxnLst/>
            <a:rect r="r" b="b" t="t" l="l"/>
            <a:pathLst>
              <a:path h="1223470" w="1281730">
                <a:moveTo>
                  <a:pt x="0" y="0"/>
                </a:moveTo>
                <a:lnTo>
                  <a:pt x="1281731" y="0"/>
                </a:lnTo>
                <a:lnTo>
                  <a:pt x="1281731" y="1223470"/>
                </a:lnTo>
                <a:lnTo>
                  <a:pt x="0" y="1223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9971" y="3543112"/>
            <a:ext cx="1251359" cy="1251359"/>
          </a:xfrm>
          <a:custGeom>
            <a:avLst/>
            <a:gdLst/>
            <a:ahLst/>
            <a:cxnLst/>
            <a:rect r="r" b="b" t="t" l="l"/>
            <a:pathLst>
              <a:path h="1251359" w="1251359">
                <a:moveTo>
                  <a:pt x="0" y="0"/>
                </a:moveTo>
                <a:lnTo>
                  <a:pt x="1251360" y="0"/>
                </a:lnTo>
                <a:lnTo>
                  <a:pt x="1251360" y="1251359"/>
                </a:lnTo>
                <a:lnTo>
                  <a:pt x="0" y="1251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01535" y="4551860"/>
            <a:ext cx="1312104" cy="1183279"/>
          </a:xfrm>
          <a:custGeom>
            <a:avLst/>
            <a:gdLst/>
            <a:ahLst/>
            <a:cxnLst/>
            <a:rect r="r" b="b" t="t" l="l"/>
            <a:pathLst>
              <a:path h="1183279" w="1312104">
                <a:moveTo>
                  <a:pt x="0" y="0"/>
                </a:moveTo>
                <a:lnTo>
                  <a:pt x="1312104" y="0"/>
                </a:lnTo>
                <a:lnTo>
                  <a:pt x="1312104" y="1183280"/>
                </a:lnTo>
                <a:lnTo>
                  <a:pt x="0" y="11832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7616117">
            <a:off x="14754144" y="7087147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10660296">
            <a:off x="-1971637" y="7087147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6000674" y="4342306"/>
                </a:moveTo>
                <a:lnTo>
                  <a:pt x="0" y="4342306"/>
                </a:lnTo>
                <a:lnTo>
                  <a:pt x="0" y="0"/>
                </a:lnTo>
                <a:lnTo>
                  <a:pt x="6000674" y="0"/>
                </a:lnTo>
                <a:lnTo>
                  <a:pt x="6000674" y="434230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948935" y="1987326"/>
            <a:ext cx="6333431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b="true" sz="3999">
                <a:solidFill>
                  <a:srgbClr val="124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TỔNG QUAN CÁC CHẾ ĐỘ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577175" y="4055306"/>
            <a:ext cx="13337506" cy="5202994"/>
            <a:chOff x="0" y="0"/>
            <a:chExt cx="17783342" cy="69373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9956" cy="819956"/>
            </a:xfrm>
            <a:custGeom>
              <a:avLst/>
              <a:gdLst/>
              <a:ahLst/>
              <a:cxnLst/>
              <a:rect r="r" b="b" t="t" l="l"/>
              <a:pathLst>
                <a:path h="819956" w="819956">
                  <a:moveTo>
                    <a:pt x="0" y="0"/>
                  </a:moveTo>
                  <a:lnTo>
                    <a:pt x="819956" y="0"/>
                  </a:lnTo>
                  <a:lnTo>
                    <a:pt x="819956" y="819956"/>
                  </a:lnTo>
                  <a:lnTo>
                    <a:pt x="0" y="819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452781" y="-447675"/>
              <a:ext cx="16330561" cy="738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195"/>
                </a:lnSpc>
              </a:pPr>
              <a:r>
                <a:rPr lang="en-US" sz="36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Chế độ: Tự động (AUTO MODE)</a:t>
              </a:r>
            </a:p>
            <a:p>
              <a:pPr algn="just">
                <a:lnSpc>
                  <a:spcPts val="9195"/>
                </a:lnSpc>
              </a:pPr>
              <a:r>
                <a:rPr lang="en-US" sz="36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Chế độ: Thủ công (MANUAL MODE)</a:t>
              </a:r>
            </a:p>
            <a:p>
              <a:pPr algn="just">
                <a:lnSpc>
                  <a:spcPts val="9195"/>
                </a:lnSpc>
              </a:pPr>
              <a:r>
                <a:rPr lang="en-US" sz="367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Chế độ: Cài đặt (Setting MODE)</a:t>
              </a:r>
            </a:p>
            <a:p>
              <a:pPr algn="l">
                <a:lnSpc>
                  <a:spcPts val="9195"/>
                </a:lnSpc>
              </a:pPr>
            </a:p>
            <a:p>
              <a:pPr algn="l">
                <a:lnSpc>
                  <a:spcPts val="9195"/>
                </a:lnSpc>
              </a:pP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0" y="2882873"/>
              <a:ext cx="819956" cy="819956"/>
            </a:xfrm>
            <a:custGeom>
              <a:avLst/>
              <a:gdLst/>
              <a:ahLst/>
              <a:cxnLst/>
              <a:rect r="r" b="b" t="t" l="l"/>
              <a:pathLst>
                <a:path h="819956" w="819956">
                  <a:moveTo>
                    <a:pt x="0" y="0"/>
                  </a:moveTo>
                  <a:lnTo>
                    <a:pt x="819956" y="0"/>
                  </a:lnTo>
                  <a:lnTo>
                    <a:pt x="819956" y="819956"/>
                  </a:lnTo>
                  <a:lnTo>
                    <a:pt x="0" y="819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1476454"/>
              <a:ext cx="819956" cy="819956"/>
            </a:xfrm>
            <a:custGeom>
              <a:avLst/>
              <a:gdLst/>
              <a:ahLst/>
              <a:cxnLst/>
              <a:rect r="r" b="b" t="t" l="l"/>
              <a:pathLst>
                <a:path h="819956" w="819956">
                  <a:moveTo>
                    <a:pt x="0" y="0"/>
                  </a:moveTo>
                  <a:lnTo>
                    <a:pt x="819956" y="0"/>
                  </a:lnTo>
                  <a:lnTo>
                    <a:pt x="819956" y="819956"/>
                  </a:lnTo>
                  <a:lnTo>
                    <a:pt x="0" y="819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922" y="1707000"/>
            <a:ext cx="16918156" cy="6873001"/>
          </a:xfrm>
          <a:custGeom>
            <a:avLst/>
            <a:gdLst/>
            <a:ahLst/>
            <a:cxnLst/>
            <a:rect r="r" b="b" t="t" l="l"/>
            <a:pathLst>
              <a:path h="6873001" w="16918156">
                <a:moveTo>
                  <a:pt x="0" y="0"/>
                </a:moveTo>
                <a:lnTo>
                  <a:pt x="16918156" y="0"/>
                </a:lnTo>
                <a:lnTo>
                  <a:pt x="16918156" y="6873000"/>
                </a:lnTo>
                <a:lnTo>
                  <a:pt x="0" y="6873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006574" y="-369454"/>
            <a:ext cx="7009358" cy="1159703"/>
            <a:chOff x="0" y="0"/>
            <a:chExt cx="1250766" cy="2069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94" y="0"/>
              <a:ext cx="122777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7777">
                  <a:moveTo>
                    <a:pt x="212692" y="0"/>
                  </a:moveTo>
                  <a:lnTo>
                    <a:pt x="1218286" y="0"/>
                  </a:lnTo>
                  <a:cubicBezTo>
                    <a:pt x="1221833" y="0"/>
                    <a:pt x="1225033" y="2128"/>
                    <a:pt x="1226405" y="5398"/>
                  </a:cubicBezTo>
                  <a:cubicBezTo>
                    <a:pt x="1227778" y="8669"/>
                    <a:pt x="1227054" y="12443"/>
                    <a:pt x="1224569" y="14974"/>
                  </a:cubicBezTo>
                  <a:lnTo>
                    <a:pt x="1050775" y="191966"/>
                  </a:lnTo>
                  <a:cubicBezTo>
                    <a:pt x="1041370" y="201544"/>
                    <a:pt x="1028510" y="206940"/>
                    <a:pt x="1015086" y="206940"/>
                  </a:cubicBezTo>
                  <a:lnTo>
                    <a:pt x="9492" y="206940"/>
                  </a:lnTo>
                  <a:cubicBezTo>
                    <a:pt x="5945" y="206940"/>
                    <a:pt x="2745" y="204812"/>
                    <a:pt x="1373" y="201542"/>
                  </a:cubicBezTo>
                  <a:cubicBezTo>
                    <a:pt x="0" y="198271"/>
                    <a:pt x="724" y="194497"/>
                    <a:pt x="3209" y="191966"/>
                  </a:cubicBezTo>
                  <a:lnTo>
                    <a:pt x="177003" y="14974"/>
                  </a:lnTo>
                  <a:cubicBezTo>
                    <a:pt x="186408" y="5396"/>
                    <a:pt x="199268" y="0"/>
                    <a:pt x="212692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48459" y="508418"/>
            <a:ext cx="3144637" cy="520282"/>
            <a:chOff x="0" y="0"/>
            <a:chExt cx="1250766" cy="2069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3485" y="0"/>
              <a:ext cx="1223797" cy="206940"/>
            </a:xfrm>
            <a:custGeom>
              <a:avLst/>
              <a:gdLst/>
              <a:ahLst/>
              <a:cxnLst/>
              <a:rect r="r" b="b" t="t" l="l"/>
              <a:pathLst>
                <a:path h="206940" w="1223797">
                  <a:moveTo>
                    <a:pt x="214334" y="0"/>
                  </a:moveTo>
                  <a:lnTo>
                    <a:pt x="1212662" y="0"/>
                  </a:lnTo>
                  <a:cubicBezTo>
                    <a:pt x="1216822" y="0"/>
                    <a:pt x="1220577" y="2496"/>
                    <a:pt x="1222187" y="6333"/>
                  </a:cubicBezTo>
                  <a:cubicBezTo>
                    <a:pt x="1223796" y="10170"/>
                    <a:pt x="1222947" y="14598"/>
                    <a:pt x="1220032" y="17567"/>
                  </a:cubicBezTo>
                  <a:lnTo>
                    <a:pt x="1051330" y="189373"/>
                  </a:lnTo>
                  <a:cubicBezTo>
                    <a:pt x="1040297" y="200610"/>
                    <a:pt x="1025210" y="206940"/>
                    <a:pt x="1009462" y="206940"/>
                  </a:cubicBezTo>
                  <a:lnTo>
                    <a:pt x="11134" y="206940"/>
                  </a:lnTo>
                  <a:cubicBezTo>
                    <a:pt x="6974" y="206940"/>
                    <a:pt x="3219" y="204444"/>
                    <a:pt x="1609" y="200607"/>
                  </a:cubicBezTo>
                  <a:cubicBezTo>
                    <a:pt x="0" y="196770"/>
                    <a:pt x="849" y="192342"/>
                    <a:pt x="3764" y="189373"/>
                  </a:cubicBezTo>
                  <a:lnTo>
                    <a:pt x="172466" y="17567"/>
                  </a:lnTo>
                  <a:cubicBezTo>
                    <a:pt x="183499" y="6330"/>
                    <a:pt x="198586" y="0"/>
                    <a:pt x="214334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19050"/>
              <a:ext cx="1047566" cy="187890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410002" y="-369454"/>
            <a:ext cx="7009358" cy="1138013"/>
            <a:chOff x="0" y="0"/>
            <a:chExt cx="812800" cy="1319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243" y="0"/>
              <a:ext cx="784313" cy="131963"/>
            </a:xfrm>
            <a:custGeom>
              <a:avLst/>
              <a:gdLst/>
              <a:ahLst/>
              <a:cxnLst/>
              <a:rect r="r" b="b" t="t" l="l"/>
              <a:pathLst>
                <a:path h="131963" w="784313">
                  <a:moveTo>
                    <a:pt x="574371" y="0"/>
                  </a:moveTo>
                  <a:lnTo>
                    <a:pt x="6743" y="0"/>
                  </a:lnTo>
                  <a:cubicBezTo>
                    <a:pt x="3990" y="0"/>
                    <a:pt x="1564" y="1811"/>
                    <a:pt x="782" y="4451"/>
                  </a:cubicBezTo>
                  <a:cubicBezTo>
                    <a:pt x="0" y="7091"/>
                    <a:pt x="1048" y="9930"/>
                    <a:pt x="3357" y="11430"/>
                  </a:cubicBezTo>
                  <a:lnTo>
                    <a:pt x="171357" y="120533"/>
                  </a:lnTo>
                  <a:cubicBezTo>
                    <a:pt x="182844" y="127993"/>
                    <a:pt x="196246" y="131963"/>
                    <a:pt x="209943" y="131963"/>
                  </a:cubicBezTo>
                  <a:lnTo>
                    <a:pt x="777571" y="131963"/>
                  </a:lnTo>
                  <a:cubicBezTo>
                    <a:pt x="780324" y="131963"/>
                    <a:pt x="782750" y="130152"/>
                    <a:pt x="783532" y="127512"/>
                  </a:cubicBezTo>
                  <a:cubicBezTo>
                    <a:pt x="784314" y="124873"/>
                    <a:pt x="783266" y="122033"/>
                    <a:pt x="780957" y="120533"/>
                  </a:cubicBezTo>
                  <a:lnTo>
                    <a:pt x="612957" y="11430"/>
                  </a:lnTo>
                  <a:cubicBezTo>
                    <a:pt x="601470" y="3970"/>
                    <a:pt x="588068" y="0"/>
                    <a:pt x="574371" y="0"/>
                  </a:cubicBez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19050"/>
              <a:ext cx="609600" cy="112913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29956" y="508418"/>
            <a:ext cx="3144637" cy="520282"/>
            <a:chOff x="0" y="0"/>
            <a:chExt cx="812800" cy="1344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6532" y="0"/>
              <a:ext cx="759735" cy="134478"/>
            </a:xfrm>
            <a:custGeom>
              <a:avLst/>
              <a:gdLst/>
              <a:ahLst/>
              <a:cxnLst/>
              <a:rect r="r" b="b" t="t" l="l"/>
              <a:pathLst>
                <a:path h="134478" w="759735">
                  <a:moveTo>
                    <a:pt x="543677" y="0"/>
                  </a:moveTo>
                  <a:lnTo>
                    <a:pt x="12859" y="0"/>
                  </a:lnTo>
                  <a:cubicBezTo>
                    <a:pt x="7628" y="0"/>
                    <a:pt x="3015" y="3429"/>
                    <a:pt x="1508" y="8438"/>
                  </a:cubicBezTo>
                  <a:cubicBezTo>
                    <a:pt x="0" y="13447"/>
                    <a:pt x="1955" y="18853"/>
                    <a:pt x="6317" y="21740"/>
                  </a:cubicBezTo>
                  <a:lnTo>
                    <a:pt x="143819" y="112739"/>
                  </a:lnTo>
                  <a:cubicBezTo>
                    <a:pt x="165244" y="126918"/>
                    <a:pt x="190367" y="134478"/>
                    <a:pt x="216059" y="134478"/>
                  </a:cubicBezTo>
                  <a:lnTo>
                    <a:pt x="746877" y="134478"/>
                  </a:lnTo>
                  <a:cubicBezTo>
                    <a:pt x="752108" y="134478"/>
                    <a:pt x="756721" y="131049"/>
                    <a:pt x="758228" y="126040"/>
                  </a:cubicBezTo>
                  <a:cubicBezTo>
                    <a:pt x="759736" y="121031"/>
                    <a:pt x="757781" y="115626"/>
                    <a:pt x="753419" y="112739"/>
                  </a:cubicBezTo>
                  <a:lnTo>
                    <a:pt x="615917" y="21740"/>
                  </a:lnTo>
                  <a:cubicBezTo>
                    <a:pt x="594492" y="7561"/>
                    <a:pt x="569369" y="0"/>
                    <a:pt x="543677" y="0"/>
                  </a:cubicBezTo>
                  <a:close/>
                </a:path>
              </a:pathLst>
            </a:custGeom>
            <a:solidFill>
              <a:srgbClr val="64CAF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19050"/>
              <a:ext cx="609600" cy="115428"/>
            </a:xfrm>
            <a:prstGeom prst="rect">
              <a:avLst/>
            </a:prstGeom>
          </p:spPr>
          <p:txBody>
            <a:bodyPr anchor="ctr" rtlCol="false" tIns="83282" lIns="83282" bIns="83282" rIns="83282"/>
            <a:lstStyle/>
            <a:p>
              <a:pPr algn="ctr">
                <a:lnSpc>
                  <a:spcPts val="199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735637" y="440690"/>
            <a:ext cx="6816725" cy="58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9"/>
              </a:lnSpc>
              <a:spcBef>
                <a:spcPct val="0"/>
              </a:spcBef>
            </a:pPr>
            <a:r>
              <a:rPr lang="en-US" b="true" sz="3999">
                <a:solidFill>
                  <a:srgbClr val="124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CHỨC NĂNG CÁC NÚT BẤM</a:t>
            </a:r>
          </a:p>
        </p:txBody>
      </p: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2245928" y="1462234"/>
          <a:ext cx="15013372" cy="6496343"/>
        </p:xfrm>
        <a:graphic>
          <a:graphicData uri="http://schemas.openxmlformats.org/drawingml/2006/table">
            <a:tbl>
              <a:tblPr/>
              <a:tblGrid>
                <a:gridCol w="3652479"/>
                <a:gridCol w="4064756"/>
                <a:gridCol w="3489380"/>
                <a:gridCol w="3806758"/>
              </a:tblGrid>
              <a:tr h="11686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B409C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Button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B409C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AUTO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B409C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MANUAL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 b="true">
                          <a:solidFill>
                            <a:srgbClr val="0B409C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SETTING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5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Press_UP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LED_time ++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3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Press_SET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Night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3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Longpress_up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MANUAL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AUTO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45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Longpress_set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SETTING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SETTING MODE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20"/>
                        </a:lnSpc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Next setting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61783">
            <a:off x="-2150393" y="-1597808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16117">
            <a:off x="14754144" y="7087147"/>
            <a:ext cx="6000674" cy="4342306"/>
          </a:xfrm>
          <a:custGeom>
            <a:avLst/>
            <a:gdLst/>
            <a:ahLst/>
            <a:cxnLst/>
            <a:rect r="r" b="b" t="t" l="l"/>
            <a:pathLst>
              <a:path h="4342306" w="6000674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46861" y="3248410"/>
            <a:ext cx="11892749" cy="3620039"/>
            <a:chOff x="0" y="0"/>
            <a:chExt cx="1282840" cy="3904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2840" cy="390484"/>
            </a:xfrm>
            <a:custGeom>
              <a:avLst/>
              <a:gdLst/>
              <a:ahLst/>
              <a:cxnLst/>
              <a:rect r="r" b="b" t="t" l="l"/>
              <a:pathLst>
                <a:path h="390484" w="1282840">
                  <a:moveTo>
                    <a:pt x="0" y="0"/>
                  </a:moveTo>
                  <a:lnTo>
                    <a:pt x="1079640" y="0"/>
                  </a:lnTo>
                  <a:lnTo>
                    <a:pt x="1282840" y="195242"/>
                  </a:lnTo>
                  <a:lnTo>
                    <a:pt x="1079640" y="390484"/>
                  </a:lnTo>
                  <a:lnTo>
                    <a:pt x="0" y="390484"/>
                  </a:lnTo>
                  <a:lnTo>
                    <a:pt x="203200" y="195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275C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77800" y="-104775"/>
              <a:ext cx="1028840" cy="495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8399"/>
                </a:lnSpc>
              </a:pPr>
              <a:r>
                <a:rPr lang="en-US" sz="5999" b="true">
                  <a:solidFill>
                    <a:srgbClr val="FFFFFF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  Mốt số kiến thức áp dụng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E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72537"/>
            <a:ext cx="5910346" cy="3465167"/>
          </a:xfrm>
          <a:custGeom>
            <a:avLst/>
            <a:gdLst/>
            <a:ahLst/>
            <a:cxnLst/>
            <a:rect r="r" b="b" t="t" l="l"/>
            <a:pathLst>
              <a:path h="3465167" w="5910346">
                <a:moveTo>
                  <a:pt x="0" y="0"/>
                </a:moveTo>
                <a:lnTo>
                  <a:pt x="5910346" y="0"/>
                </a:lnTo>
                <a:lnTo>
                  <a:pt x="5910346" y="3465167"/>
                </a:lnTo>
                <a:lnTo>
                  <a:pt x="0" y="3465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88524" y="6662182"/>
            <a:ext cx="9097102" cy="2786741"/>
          </a:xfrm>
          <a:custGeom>
            <a:avLst/>
            <a:gdLst/>
            <a:ahLst/>
            <a:cxnLst/>
            <a:rect r="r" b="b" t="t" l="l"/>
            <a:pathLst>
              <a:path h="2786741" w="9097102">
                <a:moveTo>
                  <a:pt x="0" y="0"/>
                </a:moveTo>
                <a:lnTo>
                  <a:pt x="9097101" y="0"/>
                </a:lnTo>
                <a:lnTo>
                  <a:pt x="9097101" y="2786741"/>
                </a:lnTo>
                <a:lnTo>
                  <a:pt x="0" y="2786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15516" y="2072537"/>
            <a:ext cx="6073730" cy="3846696"/>
          </a:xfrm>
          <a:custGeom>
            <a:avLst/>
            <a:gdLst/>
            <a:ahLst/>
            <a:cxnLst/>
            <a:rect r="r" b="b" t="t" l="l"/>
            <a:pathLst>
              <a:path h="3846696" w="6073730">
                <a:moveTo>
                  <a:pt x="0" y="0"/>
                </a:moveTo>
                <a:lnTo>
                  <a:pt x="6073730" y="0"/>
                </a:lnTo>
                <a:lnTo>
                  <a:pt x="6073730" y="3846695"/>
                </a:lnTo>
                <a:lnTo>
                  <a:pt x="0" y="384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39046" y="1057275"/>
            <a:ext cx="4123971" cy="679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0"/>
              </a:lnSpc>
              <a:spcBef>
                <a:spcPct val="0"/>
              </a:spcBef>
            </a:pPr>
            <a:r>
              <a:rPr lang="en-US" b="true" sz="4699">
                <a:solidFill>
                  <a:srgbClr val="124A8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I2C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DAGZP-x-i6I</dc:identifier>
  <dcterms:modified xsi:type="dcterms:W3CDTF">2011-08-01T06:04:30Z</dcterms:modified>
  <cp:revision>1</cp:revision>
  <dc:title>Bản sao của Báo cáo VXL</dc:title>
</cp:coreProperties>
</file>